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82" r:id="rId5"/>
    <p:sldId id="283" r:id="rId6"/>
    <p:sldId id="284" r:id="rId7"/>
    <p:sldId id="285" r:id="rId8"/>
    <p:sldId id="286" r:id="rId9"/>
    <p:sldId id="269" r:id="rId10"/>
    <p:sldId id="270" r:id="rId11"/>
    <p:sldId id="273" r:id="rId12"/>
    <p:sldId id="275" r:id="rId13"/>
    <p:sldId id="281" r:id="rId14"/>
    <p:sldId id="274" r:id="rId15"/>
    <p:sldId id="265" r:id="rId16"/>
    <p:sldId id="259" r:id="rId17"/>
    <p:sldId id="260" r:id="rId18"/>
    <p:sldId id="261" r:id="rId19"/>
    <p:sldId id="262" r:id="rId20"/>
    <p:sldId id="267" r:id="rId21"/>
    <p:sldId id="271" r:id="rId22"/>
    <p:sldId id="264" r:id="rId23"/>
    <p:sldId id="277" r:id="rId24"/>
    <p:sldId id="278" r:id="rId25"/>
    <p:sldId id="279" r:id="rId26"/>
    <p:sldId id="280" r:id="rId27"/>
    <p:sldId id="287" r:id="rId28"/>
    <p:sldId id="276" r:id="rId29"/>
    <p:sldId id="263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52"/>
            <a:ext cx="7406640" cy="257176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Структурное подразделение дополнительного образования детей «Вдохновение» </a:t>
            </a:r>
            <a:br>
              <a:rPr lang="ru-RU" sz="1400" b="1" dirty="0" smtClean="0"/>
            </a:br>
            <a:r>
              <a:rPr lang="ru-RU" sz="1400" b="1" dirty="0" smtClean="0"/>
              <a:t>ГБОУ СОШ №11  </a:t>
            </a:r>
            <a:r>
              <a:rPr lang="ru-RU" sz="1400" b="1" dirty="0" err="1" smtClean="0"/>
              <a:t>г.Кинеля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400" b="1" dirty="0" smtClean="0"/>
              <a:t>Окружной практико-ориентированный  семинар</a:t>
            </a:r>
            <a:br>
              <a:rPr lang="ru-RU" sz="2400" b="1" dirty="0" smtClean="0"/>
            </a:br>
            <a:r>
              <a:rPr lang="ru-RU" sz="2400" b="1" dirty="0" smtClean="0"/>
              <a:t> «Пути  совершенствования методической работы»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143512"/>
            <a:ext cx="7335202" cy="135732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Подготовила: Мирошниченко Н.А.,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методист СП ДОД  «Вдохновение» ГБОУ СОШ №11 г.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Кинеля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Кинель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 3 апреля 2018г.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928934"/>
            <a:ext cx="63579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Современные  аспекты деятельности методиста учреждения дополнительного образования детей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Научно</a:t>
            </a:r>
            <a:r>
              <a:rPr lang="ru-RU" dirty="0" smtClean="0"/>
              <a:t>-</a:t>
            </a:r>
            <a:r>
              <a:rPr lang="ru-RU" b="1" dirty="0" smtClean="0"/>
              <a:t>методическое</a:t>
            </a:r>
            <a:r>
              <a:rPr lang="ru-RU" dirty="0" smtClean="0"/>
              <a:t> </a:t>
            </a:r>
            <a:r>
              <a:rPr lang="ru-RU" b="1" dirty="0" smtClean="0"/>
              <a:t>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 деятельности педагога – </a:t>
            </a:r>
            <a:r>
              <a:rPr lang="ru-RU" b="1" dirty="0" smtClean="0"/>
              <a:t>это</a:t>
            </a:r>
            <a:r>
              <a:rPr lang="ru-RU" dirty="0" smtClean="0"/>
              <a:t> комплекс взаимосвязанных целенаправленных действий, мероприятий, направленных на оказание всесторонней помощи педагогу в решении возникающих затруднений, способствующих его развитию и самоопределению на протяжении всей профессиональной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Формы методической работы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Методическое объединение</a:t>
            </a:r>
          </a:p>
          <a:p>
            <a:r>
              <a:rPr lang="ru-RU" sz="2000" dirty="0" smtClean="0"/>
              <a:t>Тематические педагогические советы</a:t>
            </a:r>
          </a:p>
          <a:p>
            <a:r>
              <a:rPr lang="ru-RU" sz="2000" dirty="0" smtClean="0"/>
              <a:t>Педагогические семинары, конференции  и т.п.</a:t>
            </a:r>
          </a:p>
          <a:p>
            <a:r>
              <a:rPr lang="ru-RU" sz="2000" dirty="0" smtClean="0"/>
              <a:t>Педагогические чтения</a:t>
            </a:r>
          </a:p>
          <a:p>
            <a:r>
              <a:rPr lang="ru-RU" sz="2000" dirty="0" smtClean="0"/>
              <a:t>Школа передового опыта</a:t>
            </a:r>
          </a:p>
          <a:p>
            <a:r>
              <a:rPr lang="ru-RU" sz="2000" dirty="0" smtClean="0"/>
              <a:t>Методические выставки</a:t>
            </a:r>
          </a:p>
          <a:p>
            <a:r>
              <a:rPr lang="ru-RU" sz="2000" dirty="0" smtClean="0"/>
              <a:t>Творческая неделя педагога</a:t>
            </a:r>
          </a:p>
          <a:p>
            <a:r>
              <a:rPr lang="ru-RU" sz="2000" dirty="0" smtClean="0"/>
              <a:t>Открытые занятия и мероприятия</a:t>
            </a:r>
          </a:p>
          <a:p>
            <a:r>
              <a:rPr lang="ru-RU" sz="2000" dirty="0" smtClean="0"/>
              <a:t>Работа над темой по самообразованию ( методическая тема)</a:t>
            </a:r>
          </a:p>
          <a:p>
            <a:r>
              <a:rPr lang="ru-RU" sz="2000" dirty="0" smtClean="0"/>
              <a:t>Изучение, обобщение и трансляция педагогического опыта</a:t>
            </a:r>
          </a:p>
          <a:p>
            <a:r>
              <a:rPr lang="ru-RU" sz="2000" dirty="0" smtClean="0"/>
              <a:t>Консультирование ( групповое и индивидуальное)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Программы обучения педагогических кадров  </a:t>
            </a:r>
            <a:r>
              <a:rPr lang="ru-RU" sz="2700" b="1" dirty="0" smtClean="0"/>
              <a:t>(Порядок аттестации </a:t>
            </a:r>
            <a:r>
              <a:rPr lang="ru-RU" sz="2700" b="1" dirty="0" err="1" smtClean="0"/>
              <a:t>пед</a:t>
            </a:r>
            <a:r>
              <a:rPr lang="ru-RU" sz="2700" b="1" dirty="0" smtClean="0"/>
              <a:t>. работников)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обучения и развития педагогических кадров</a:t>
            </a:r>
          </a:p>
          <a:p>
            <a:r>
              <a:rPr lang="ru-RU" dirty="0" smtClean="0"/>
              <a:t>Программа повышения проф. мастерства  «Школа методических знаний»</a:t>
            </a:r>
          </a:p>
          <a:p>
            <a:r>
              <a:rPr lang="ru-RU" dirty="0" smtClean="0"/>
              <a:t>«Школа молодого педагога»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603516"/>
          <a:ext cx="8572527" cy="6129950"/>
        </p:xfrm>
        <a:graphic>
          <a:graphicData uri="http://schemas.openxmlformats.org/drawingml/2006/table">
            <a:tbl>
              <a:tblPr/>
              <a:tblGrid>
                <a:gridCol w="482414"/>
                <a:gridCol w="1061316"/>
                <a:gridCol w="2315598"/>
                <a:gridCol w="1833179"/>
                <a:gridCol w="1157796"/>
                <a:gridCol w="964831"/>
                <a:gridCol w="757393"/>
              </a:tblGrid>
              <a:tr h="31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мониторинга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Параметры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мониторинга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Фиксация результатов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Испол-нитель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Модуль </a:t>
                      </a:r>
                      <a:r>
                        <a:rPr lang="en-US" sz="8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Профессиональное мастерство педагога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Организацио-нные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условия работы объединения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журнала учета работы  педагога 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Своевременность и качество заполнения журнала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Проверка журнала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Оценочный лист, справка, приказ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начальник 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деятельности творческого объединения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работы  педагога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Проверка планов работы педагога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Собеседование 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методист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Выполнение ДОП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Соответствие календарно-тематического планирования учебному плану дополнительной общеобразовательной программы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Полнота реализации дополнительной общеобразовательной программы согласно календарно-тематическому планированию.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Проверка ДОП, календарно-тематического планирования.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Оценочный лист, справка, приказ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методист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Качество преподавания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Соответствие темы занятия цели, задачам, содержанию материала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Анализ уровня методической грамотности педагога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Наблюдение. Аспектный анализ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Оценочный лист, экспертная карта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начальник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методист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Тип занятия, логичность и последовательность этапов в его структуре, рациональность распределения времени на каждом этапе.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Разнообразие и эффективность использования различных форм, методов и средств обучения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Воспитательное влияние занятия. Культура труда обучающихся, выполнение нормативных   требований по технике безопасности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Владение педагогом навыками самоанализа занятия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Наблюдение, комплексный анализ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Проведение воспитательных мероприятий в объединении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Качество проведения воспитательного мероприятия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Наблюдение, оперативный разбор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Оценочный лист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Характер взаимоотношений педагога с обучающимися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Определение рейтинга педагога среди обучающихся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Анкетирование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Экспертная карта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Формы работы с родителями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педагога с родителями обучающихся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Наблюдение. собеседование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Характер взаимоотношений педагога с родителями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Определение рейтинга педагога среди родителей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Анкетирование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Экспертная карта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Модуль</a:t>
                      </a:r>
                      <a:r>
                        <a:rPr lang="en-US" sz="8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8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8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уровень обучающихся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Контингент обучающихся объединения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Сохранность контингента обучающихся, занимающихся                в объединении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Изучение уровня сохранности контингента в творческом объединении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Работа с журналом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Аналитическая записка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начальник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Уровень сформированности УУД   обучающихся объединения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Организация постоянно действующей выставки творческих работ обучающихся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Анализ уровня сформированности  УУД, предметных результатов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обучающихся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Наблюдение.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Диагностика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Аналитическая записка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методист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Творческие способности обучающихся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605" marR="276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Уровень индивидуального развития обучающихся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динамики развития обучающихся в творческом объединении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обучающихся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Аналитическая справка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методист</a:t>
                      </a:r>
                    </a:p>
                  </a:txBody>
                  <a:tcPr marL="27605" marR="2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00166" y="0"/>
            <a:ext cx="69342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мониторинг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структурном подразделении дополнительного образования детей «Вдохновение»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ГБОУ СОШ №11 г. </a:t>
            </a:r>
            <a:r>
              <a:rPr kumimoji="0" lang="ru-RU" sz="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Кинеля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Нормативное  направление </a:t>
            </a:r>
            <a:br>
              <a:rPr lang="ru-RU" dirty="0" smtClean="0"/>
            </a:br>
            <a:r>
              <a:rPr lang="ru-RU" dirty="0" smtClean="0"/>
              <a:t>методической службы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Нормативные акты</a:t>
            </a:r>
          </a:p>
          <a:p>
            <a:r>
              <a:rPr lang="ru-RU" dirty="0" smtClean="0"/>
              <a:t>Современные концепции и модели ДОД</a:t>
            </a:r>
          </a:p>
          <a:p>
            <a:r>
              <a:rPr lang="ru-RU" dirty="0" smtClean="0"/>
              <a:t>Методологические и теоретические основы современного ДО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2000" dirty="0" smtClean="0"/>
              <a:t>Источники должны содержать надежную и достоверную информацию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Программное обеспечение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429288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Приоритетный проект «Доступное дополнительное образование для детей» </a:t>
            </a:r>
            <a:r>
              <a:rPr lang="ru-RU" sz="2000" dirty="0" smtClean="0"/>
              <a:t>(ноябрь 2016г.)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i="1" dirty="0" smtClean="0"/>
              <a:t>Общедоступный федеральный навигатор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000" dirty="0" smtClean="0"/>
              <a:t>( информационный портал , с региональными и муниципал</a:t>
            </a:r>
            <a:r>
              <a:rPr lang="ru-RU" sz="2000" i="1" dirty="0" smtClean="0"/>
              <a:t>ь</a:t>
            </a:r>
            <a:r>
              <a:rPr lang="ru-RU" sz="2000" dirty="0" smtClean="0"/>
              <a:t>ными сегментами)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800" b="1" i="1" dirty="0" smtClean="0"/>
              <a:t>Независимая оценка качества ДОД</a:t>
            </a:r>
          </a:p>
          <a:p>
            <a:pPr algn="ctr">
              <a:buNone/>
            </a:pPr>
            <a:r>
              <a:rPr lang="ru-RU" sz="2000" dirty="0" smtClean="0"/>
              <a:t>(письмо МИНОБРНАУКИ России  от 28.04.2017г. №1232109)</a:t>
            </a:r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 flipH="1">
            <a:off x="4714876" y="242886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14876" y="421481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763713" y="6921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899592" y="476672"/>
            <a:ext cx="7852150" cy="95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«МЕТОДИЧЕСКИЕ РЕКОМЕНДАЦИИ ПО ПРОЕКТИРОВАНИЮ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ДОПОЛНИТЕЛЬНЫХ 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ОБЩЕРАЗВИВАЮЩИХ ПРОГРАММ»  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+mj-lt"/>
              </a:rPr>
              <a:t>(Приложение к Письму МИНОБРНАУКИ Российской Федерации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№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09-3242 от 18.11.15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«МЕТОДИЧЕСКИЕ РЕКОМЕНДАЦИИ ПО РАЗРАБОТКЕ ДОПОЛНИТЕЛЬНЫХ ОБЩЕОБРАЗОВАТЕЛЬНЫХ ПРОГРАММ»</a:t>
            </a:r>
            <a:r>
              <a:rPr lang="ru-RU" dirty="0" smtClean="0">
                <a:solidFill>
                  <a:srgbClr val="C00000"/>
                </a:solidFill>
              </a:rPr>
              <a:t> (Приложение к письму </a:t>
            </a:r>
            <a:r>
              <a:rPr lang="ru-RU" dirty="0" err="1" smtClean="0">
                <a:solidFill>
                  <a:srgbClr val="C00000"/>
                </a:solidFill>
              </a:rPr>
              <a:t>МОиН</a:t>
            </a:r>
            <a:r>
              <a:rPr lang="ru-RU" dirty="0" smtClean="0">
                <a:solidFill>
                  <a:srgbClr val="C00000"/>
                </a:solidFill>
              </a:rPr>
              <a:t> Самарской области № МО -16-09-01/826-ТУ от 03.09.2015 )</a:t>
            </a:r>
          </a:p>
          <a:p>
            <a:pPr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«МЕТОДИЧЕСКИЕ РЕКОМЕНДАЦИИ ПО РАЗРАБОТКЕ  дополнительных общеобразовательных </a:t>
            </a:r>
            <a:r>
              <a:rPr lang="ru-RU" b="1" dirty="0" err="1" smtClean="0">
                <a:solidFill>
                  <a:srgbClr val="C00000"/>
                </a:solidFill>
              </a:rPr>
              <a:t>общеразвивающих</a:t>
            </a:r>
            <a:r>
              <a:rPr lang="ru-RU" b="1" dirty="0" smtClean="0">
                <a:solidFill>
                  <a:srgbClr val="C00000"/>
                </a:solidFill>
              </a:rPr>
              <a:t> программ ФСН, используемых в учреждениях системы образования Самарской области» </a:t>
            </a:r>
            <a:r>
              <a:rPr lang="ru-RU" dirty="0" smtClean="0">
                <a:solidFill>
                  <a:srgbClr val="C00000"/>
                </a:solidFill>
              </a:rPr>
              <a:t>( 2017г.)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sz="20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ru-RU" sz="20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ru-RU" sz="20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ru-RU" sz="20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ru-RU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751138" y="1720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59" t="13016" r="28186" b="19283"/>
          <a:stretch>
            <a:fillRect/>
          </a:stretch>
        </p:blipFill>
        <p:spPr bwMode="auto">
          <a:xfrm>
            <a:off x="1763713" y="333375"/>
            <a:ext cx="59055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58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716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040063" y="14319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30" t="64667" r="27547" b="12666"/>
          <a:stretch>
            <a:fillRect/>
          </a:stretch>
        </p:blipFill>
        <p:spPr bwMode="auto">
          <a:xfrm>
            <a:off x="1214414" y="319881"/>
            <a:ext cx="79295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743075" y="4745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26" t="13037" r="30046" b="66815"/>
          <a:stretch>
            <a:fillRect/>
          </a:stretch>
        </p:blipFill>
        <p:spPr bwMode="auto">
          <a:xfrm>
            <a:off x="1438276" y="3236905"/>
            <a:ext cx="7705725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09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27175" y="1647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527175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32368" r="26494" b="44946"/>
          <a:stretch>
            <a:fillRect/>
          </a:stretch>
        </p:blipFill>
        <p:spPr bwMode="auto">
          <a:xfrm>
            <a:off x="1187450" y="1268413"/>
            <a:ext cx="7345363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87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mtClean="0"/>
              <a:t>«Методическая </a:t>
            </a:r>
            <a:r>
              <a:rPr lang="ru-RU" dirty="0" smtClean="0"/>
              <a:t>работа </a:t>
            </a:r>
            <a:r>
              <a:rPr lang="ru-RU" smtClean="0"/>
              <a:t>–это </a:t>
            </a:r>
            <a:r>
              <a:rPr lang="ru-RU" b="1" smtClean="0"/>
              <a:t>система </a:t>
            </a:r>
            <a:r>
              <a:rPr lang="ru-RU" b="1" dirty="0" smtClean="0"/>
              <a:t>взаимосвязанных мер, действий и мероприятий, направленных на всестороннее повышение квалификации и профессионального мастерства каждого педагога, на развитие и повышение творческого потенциала педагогического коллектива учреждения в целом»</a:t>
            </a:r>
          </a:p>
          <a:p>
            <a:pPr algn="r">
              <a:buNone/>
            </a:pPr>
            <a:r>
              <a:rPr lang="ru-RU" b="1" dirty="0" err="1" smtClean="0"/>
              <a:t>Бабанский</a:t>
            </a:r>
            <a:r>
              <a:rPr lang="ru-RU" b="1" dirty="0" smtClean="0"/>
              <a:t> Ю.К.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86050" y="214290"/>
          <a:ext cx="4429156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</a:tblGrid>
              <a:tr h="62151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28"/>
            <a:ext cx="3778261" cy="590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Резолюция</a:t>
            </a:r>
            <a:br>
              <a:rPr lang="ru-RU" sz="2000" b="1" dirty="0" smtClean="0"/>
            </a:br>
            <a:r>
              <a:rPr lang="en-US" sz="2000" b="1" dirty="0" smtClean="0"/>
              <a:t>IV </a:t>
            </a:r>
            <a:r>
              <a:rPr lang="ru-RU" sz="2000" b="1" dirty="0" smtClean="0"/>
              <a:t>Всероссийского совещания работников</a:t>
            </a:r>
            <a:br>
              <a:rPr lang="ru-RU" sz="2000" b="1" dirty="0" smtClean="0"/>
            </a:br>
            <a:r>
              <a:rPr lang="ru-RU" sz="2000" b="1" dirty="0" smtClean="0"/>
              <a:t>дополнительного образования  детей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27 декабря 2017 г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…при определении целей, задач, направлений развития реализации региональных систем дополнительного  образования детей руководствоваться положениями паспорта Приоритетного проекта;</a:t>
            </a:r>
          </a:p>
          <a:p>
            <a:pPr>
              <a:buNone/>
            </a:pPr>
            <a:r>
              <a:rPr lang="ru-RU" dirty="0" smtClean="0"/>
              <a:t>    9. …учитывать необходимость развития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</a:t>
            </a:r>
            <a:r>
              <a:rPr lang="ru-RU" dirty="0" err="1" smtClean="0"/>
              <a:t>межпредметньх</a:t>
            </a:r>
            <a:r>
              <a:rPr lang="ru-RU" dirty="0" smtClean="0"/>
              <a:t> навыков и компетенций при обновлении содержания дополнительного образования детей;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971600" y="476672"/>
            <a:ext cx="81724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C00000"/>
                </a:solidFill>
                <a:latin typeface="+mj-lt"/>
              </a:rPr>
              <a:t>Федеральный государственный образовательный стандарт основного общего образования. — М.: Просвещение, 2011.</a:t>
            </a:r>
            <a:r>
              <a:rPr lang="ru-RU" sz="2400" dirty="0">
                <a:latin typeface="+mj-lt"/>
              </a:rPr>
              <a:t> </a:t>
            </a:r>
          </a:p>
          <a:p>
            <a:pPr eaLnBrk="1" hangingPunct="1"/>
            <a:r>
              <a:rPr lang="ru-RU" sz="2400" dirty="0" smtClean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Предметные результаты </a:t>
            </a:r>
            <a:r>
              <a:rPr lang="ru-RU" sz="2000" dirty="0">
                <a:latin typeface="+mj-lt"/>
              </a:rPr>
              <a:t>— усвоение </a:t>
            </a:r>
            <a:r>
              <a:rPr lang="ru-RU" sz="2000" dirty="0" smtClean="0">
                <a:latin typeface="+mj-lt"/>
              </a:rPr>
              <a:t>знаний, умений и навыков, опыта решения проблем, опыта творческой деятельности в рамках отдельного учебного предмета или вида деятельности;</a:t>
            </a:r>
          </a:p>
          <a:p>
            <a:pPr eaLnBrk="1" hangingPunct="1"/>
            <a:endParaRPr lang="ru-RU" sz="2000" dirty="0" smtClean="0">
              <a:latin typeface="+mj-lt"/>
            </a:endParaRPr>
          </a:p>
          <a:p>
            <a:pPr eaLnBrk="1" hangingPunct="1"/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Метапредметные</a:t>
            </a:r>
            <a:r>
              <a:rPr lang="ru-RU" sz="2000" b="1" dirty="0">
                <a:latin typeface="+mj-lt"/>
              </a:rPr>
              <a:t> результаты </a:t>
            </a:r>
            <a:r>
              <a:rPr lang="ru-RU" sz="2000" dirty="0">
                <a:latin typeface="+mj-lt"/>
              </a:rPr>
              <a:t>— освоенные обучающимися на базе одного, нескольких или всех учебных предметов способы деятельности, применимые как в рамках образовательного </a:t>
            </a:r>
          </a:p>
          <a:p>
            <a:pPr eaLnBrk="1" hangingPunct="1"/>
            <a:r>
              <a:rPr lang="ru-RU" sz="2000" dirty="0">
                <a:latin typeface="+mj-lt"/>
              </a:rPr>
              <a:t>процесса, так и при решении проблем в реальных жизненных ситуациях</a:t>
            </a:r>
            <a:r>
              <a:rPr lang="ru-RU" sz="2000" dirty="0" smtClean="0">
                <a:latin typeface="+mj-lt"/>
              </a:rPr>
              <a:t>;</a:t>
            </a:r>
          </a:p>
          <a:p>
            <a:pPr eaLnBrk="1" hangingPunct="1"/>
            <a:endParaRPr lang="ru-RU" sz="2000" dirty="0">
              <a:latin typeface="+mj-lt"/>
            </a:endParaRPr>
          </a:p>
          <a:p>
            <a:pPr eaLnBrk="1" hangingPunct="1"/>
            <a:r>
              <a:rPr lang="ru-RU" sz="2000" b="1" dirty="0">
                <a:latin typeface="+mj-lt"/>
              </a:rPr>
              <a:t>Личностные результаты </a:t>
            </a:r>
            <a:r>
              <a:rPr lang="ru-RU" sz="2000" dirty="0">
                <a:latin typeface="+mj-lt"/>
              </a:rPr>
              <a:t>— сформировавшаяся в образовательном </a:t>
            </a:r>
            <a:r>
              <a:rPr lang="ru-RU" sz="2000" dirty="0" smtClean="0">
                <a:latin typeface="+mj-lt"/>
              </a:rPr>
              <a:t>процессе </a:t>
            </a:r>
            <a:r>
              <a:rPr lang="ru-RU" sz="2000" dirty="0">
                <a:latin typeface="+mj-lt"/>
              </a:rPr>
              <a:t>система ценностных отношений обучающихся к себе, другим участникам образовательного процесса, самому образовательному процессу и его результатам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23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Ожидаемые результаты дополнительной образовательной программы 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41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Личностные  результаты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результаты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результаты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495692">
                <a:tc>
                  <a:txBody>
                    <a:bodyPr/>
                    <a:lstStyle/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отражающие отношение к учебной деятельности и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социальным ценностям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регулятивные УУД</a:t>
                      </a:r>
                      <a:endParaRPr kumimoji="0" lang="ru-RU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направленные на формирование целевых установок учебной деятельности и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 – оценочной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познавательные УУД</a:t>
                      </a:r>
                      <a:endParaRPr kumimoji="0" lang="ru-RU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отражающие методы познания окружающего мира, 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формирующие умственные операции и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исследовательскую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коммуникатив-ные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УУД</a:t>
                      </a:r>
                      <a:endParaRPr kumimoji="0" lang="ru-RU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отражающие умения участвовать в учебном диалоге и строить монологические высказывания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отражающие опыт решения проблем и творческой деятельности в рамках конкретного предмета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971599" y="332656"/>
            <a:ext cx="799301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1800" dirty="0"/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+mj-lt"/>
              </a:rPr>
              <a:t>Способы определения результативности </a:t>
            </a:r>
          </a:p>
          <a:p>
            <a:pPr eaLnBrk="1" hangingPunct="1"/>
            <a:endParaRPr lang="ru-RU" sz="1800" dirty="0">
              <a:latin typeface="+mj-lt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педагогическое </a:t>
            </a:r>
            <a:r>
              <a:rPr lang="ru-RU" sz="2200" dirty="0">
                <a:latin typeface="+mj-lt"/>
              </a:rPr>
              <a:t>наблюдение;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контрольные задания и тесты,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диагностика личностного роста и продвижения, анкетирование, педагогические отзывы, ведение журнала учета или педагогического дневника;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ведение зачетных книжек, ведение творческого дневника обучающегося, оформление листов индивидуального образовательного маршрута, оформление фотоотчета и т.д.. 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30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17441" y="620688"/>
            <a:ext cx="8226559" cy="572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+mj-lt"/>
              </a:rPr>
              <a:t>Виды контроля 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800" dirty="0">
                <a:latin typeface="+mj-lt"/>
              </a:rPr>
              <a:t>•</a:t>
            </a:r>
            <a:r>
              <a:rPr lang="ru-RU" sz="2000" b="1" i="1" dirty="0">
                <a:latin typeface="+mj-lt"/>
              </a:rPr>
              <a:t>Начальный (или входной </a:t>
            </a:r>
            <a:r>
              <a:rPr lang="ru-RU" sz="2000" dirty="0">
                <a:latin typeface="+mj-lt"/>
              </a:rPr>
              <a:t>контроль)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>
                <a:latin typeface="+mj-lt"/>
              </a:rPr>
              <a:t>•</a:t>
            </a:r>
            <a:r>
              <a:rPr lang="ru-RU" sz="2000" b="1" i="1" dirty="0">
                <a:latin typeface="+mj-lt"/>
              </a:rPr>
              <a:t>Текущий контроль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>
                <a:latin typeface="+mj-lt"/>
              </a:rPr>
              <a:t>•</a:t>
            </a:r>
            <a:r>
              <a:rPr lang="ru-RU" sz="2000" b="1" i="1" dirty="0">
                <a:latin typeface="+mj-lt"/>
              </a:rPr>
              <a:t>Промежуточный контроль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>
                <a:latin typeface="+mj-lt"/>
              </a:rPr>
              <a:t>•</a:t>
            </a:r>
            <a:r>
              <a:rPr lang="ru-RU" sz="2000" b="1" i="1" dirty="0">
                <a:latin typeface="+mj-lt"/>
              </a:rPr>
              <a:t>Итоговый контроль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Формы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подведения итогов: </a:t>
            </a:r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</a:rPr>
              <a:t>опрос, контрольное занятие, зачет, открытое занятие для родителей, концерт, экзамен, выставка, конкурс, олимпиада, самостоятельная работа, защита проекта, презентация творческих работ, коллективная рефлексия и др.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38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899593" y="340948"/>
            <a:ext cx="799288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1800" dirty="0"/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+mj-lt"/>
              </a:rPr>
              <a:t>Методическое обеспечение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программы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  <a:p>
            <a:pPr eaLnBrk="1" hangingPunct="1"/>
            <a:endParaRPr lang="ru-RU" sz="2400" dirty="0">
              <a:latin typeface="+mj-lt"/>
            </a:endParaRPr>
          </a:p>
          <a:p>
            <a:pPr eaLnBrk="1" hangingPunct="1"/>
            <a:r>
              <a:rPr lang="ru-RU" sz="2000" b="1" dirty="0" smtClean="0">
                <a:latin typeface="+mj-lt"/>
              </a:rPr>
              <a:t>включает</a:t>
            </a:r>
            <a:r>
              <a:rPr lang="ru-RU" sz="2000" b="1" dirty="0">
                <a:latin typeface="+mj-lt"/>
              </a:rPr>
              <a:t>: </a:t>
            </a:r>
            <a:r>
              <a:rPr lang="ru-RU" sz="2000" dirty="0" smtClean="0">
                <a:latin typeface="+mj-lt"/>
              </a:rPr>
              <a:t>описание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форм, приемов </a:t>
            </a:r>
            <a:r>
              <a:rPr lang="ru-RU" sz="2000" dirty="0">
                <a:latin typeface="+mj-lt"/>
              </a:rPr>
              <a:t>и </a:t>
            </a:r>
            <a:r>
              <a:rPr lang="ru-RU" sz="2000" dirty="0" smtClean="0">
                <a:latin typeface="+mj-lt"/>
              </a:rPr>
              <a:t>методов обучения, описание </a:t>
            </a:r>
            <a:r>
              <a:rPr lang="ru-RU" sz="2000" dirty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чебно-методического комплекта  (дидактический</a:t>
            </a:r>
            <a:r>
              <a:rPr lang="ru-RU" sz="2000" dirty="0">
                <a:latin typeface="+mj-lt"/>
              </a:rPr>
              <a:t>, лекционный, методический </a:t>
            </a:r>
            <a:r>
              <a:rPr lang="ru-RU" sz="2000" dirty="0" smtClean="0">
                <a:latin typeface="+mj-lt"/>
              </a:rPr>
              <a:t>материалы, разработки мероприятий, конспекты открытых занятий, таблицы, видеоматериалы, аудио-пособия, альбомы, тематические подборки и т.п.)</a:t>
            </a:r>
            <a:endParaRPr lang="ru-RU" sz="2000" dirty="0">
              <a:latin typeface="+mj-lt"/>
            </a:endParaRPr>
          </a:p>
          <a:p>
            <a:pPr eaLnBrk="1" hangingPunct="1"/>
            <a:endParaRPr lang="ru-RU" sz="2000" dirty="0">
              <a:latin typeface="+mj-lt"/>
            </a:endParaRPr>
          </a:p>
          <a:p>
            <a:pPr eaLnBrk="1" hangingPunct="1"/>
            <a:r>
              <a:rPr lang="ru-RU" sz="2000" b="1" dirty="0">
                <a:latin typeface="+mj-lt"/>
              </a:rPr>
              <a:t>Методы </a:t>
            </a:r>
            <a:r>
              <a:rPr lang="ru-RU" sz="2000" b="1" dirty="0" smtClean="0">
                <a:latin typeface="+mj-lt"/>
              </a:rPr>
              <a:t>обучения</a:t>
            </a:r>
            <a:r>
              <a:rPr lang="ru-RU" sz="2000" dirty="0" smtClean="0">
                <a:latin typeface="+mj-lt"/>
              </a:rPr>
              <a:t>: </a:t>
            </a:r>
            <a:endParaRPr lang="ru-RU" sz="2000" dirty="0">
              <a:latin typeface="+mj-lt"/>
            </a:endParaRPr>
          </a:p>
          <a:p>
            <a:pPr eaLnBrk="1" hangingPunct="1"/>
            <a:r>
              <a:rPr lang="ru-RU" sz="2000" dirty="0">
                <a:latin typeface="+mj-lt"/>
              </a:rPr>
              <a:t>•словесные (устное изложение, беседа, объяснение, анализ текста, анализ произведения); </a:t>
            </a:r>
          </a:p>
          <a:p>
            <a:pPr eaLnBrk="1" hangingPunct="1"/>
            <a:r>
              <a:rPr lang="ru-RU" sz="2000" dirty="0">
                <a:latin typeface="+mj-lt"/>
              </a:rPr>
              <a:t>•наглядные (показ видеоматериалов, иллюстраций; показ педагогом приемов исполнения; наблюдения; показ по образцу и т.д.); </a:t>
            </a:r>
          </a:p>
          <a:p>
            <a:pPr eaLnBrk="1" hangingPunct="1"/>
            <a:r>
              <a:rPr lang="ru-RU" sz="2000" dirty="0">
                <a:latin typeface="+mj-lt"/>
              </a:rPr>
              <a:t>•практические (тренинг; вокальные упражнения; тренировочные упражнения; лабораторные работы и т.д.)</a:t>
            </a:r>
          </a:p>
          <a:p>
            <a:pPr eaLnBrk="1" hangingPunct="1"/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583682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043609" y="611653"/>
            <a:ext cx="8100392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+mn-lt"/>
              </a:rPr>
              <a:t>Список литературы 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  <a:p>
            <a:pPr eaLnBrk="1" hangingPunct="1"/>
            <a:r>
              <a:rPr lang="ru-RU" sz="1800" dirty="0">
                <a:latin typeface="+mn-lt"/>
              </a:rPr>
              <a:t>•</a:t>
            </a:r>
            <a:r>
              <a:rPr lang="ru-RU" sz="2000" dirty="0">
                <a:latin typeface="+mn-lt"/>
              </a:rPr>
              <a:t>Список литературы, используемый при написании программы. </a:t>
            </a:r>
          </a:p>
          <a:p>
            <a:pPr eaLnBrk="1" hangingPunct="1"/>
            <a:r>
              <a:rPr lang="ru-RU" sz="2000" dirty="0">
                <a:latin typeface="+mn-lt"/>
              </a:rPr>
              <a:t>•Список литературы, рекомендуемый обучающимся (и/или родителям). </a:t>
            </a:r>
          </a:p>
          <a:p>
            <a:pPr algn="ctr" eaLnBrk="1" hangingPunct="1"/>
            <a:endParaRPr lang="ru-RU" sz="2000" b="1" dirty="0">
              <a:latin typeface="+mn-lt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+mn-lt"/>
                <a:cs typeface="Times New Roman" pitchFamily="18" charset="0"/>
              </a:rPr>
              <a:t>Например:</a:t>
            </a:r>
            <a:r>
              <a:rPr lang="ru-RU" sz="2000" b="1" dirty="0">
                <a:latin typeface="+mn-lt"/>
                <a:cs typeface="Times New Roman" pitchFamily="18" charset="0"/>
              </a:rPr>
              <a:t> </a:t>
            </a:r>
            <a:endParaRPr lang="ru-RU" sz="1200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ru-RU" sz="2000" dirty="0">
                <a:latin typeface="+mn-lt"/>
                <a:cs typeface="Times New Roman" pitchFamily="18" charset="0"/>
              </a:rPr>
              <a:t>Азбука нравственного воспитания.- М.: Просвещение,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2000.</a:t>
            </a:r>
            <a:endParaRPr lang="ru-RU" sz="1200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ru-RU" sz="2000" dirty="0">
                <a:latin typeface="+mn-lt"/>
                <a:cs typeface="Times New Roman" pitchFamily="18" charset="0"/>
              </a:rPr>
              <a:t>Анисимов</a:t>
            </a:r>
            <a:r>
              <a:rPr lang="en-US" sz="2000" dirty="0">
                <a:latin typeface="+mn-lt"/>
                <a:cs typeface="Times New Roman" pitchFamily="18" charset="0"/>
              </a:rPr>
              <a:t> </a:t>
            </a:r>
            <a:r>
              <a:rPr lang="ru-RU" sz="2000" dirty="0">
                <a:latin typeface="+mn-lt"/>
                <a:cs typeface="Times New Roman" pitchFamily="18" charset="0"/>
              </a:rPr>
              <a:t>Н.М. Активизация творческой деятельности учащихся в условиях интегрированного обучения.- М.:</a:t>
            </a:r>
            <a:r>
              <a:rPr lang="en-US" sz="2000" dirty="0">
                <a:latin typeface="+mn-lt"/>
                <a:cs typeface="Times New Roman" pitchFamily="18" charset="0"/>
              </a:rPr>
              <a:t> </a:t>
            </a:r>
            <a:r>
              <a:rPr lang="ru-RU" sz="2000" dirty="0">
                <a:latin typeface="+mn-lt"/>
                <a:cs typeface="Times New Roman" pitchFamily="18" charset="0"/>
              </a:rPr>
              <a:t>ЛГПУ, 2004.</a:t>
            </a:r>
            <a:endParaRPr lang="ru-RU" sz="1200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ru-RU" sz="2000" dirty="0">
                <a:latin typeface="+mn-lt"/>
                <a:cs typeface="Times New Roman" pitchFamily="18" charset="0"/>
              </a:rPr>
              <a:t>Белозерова</a:t>
            </a:r>
            <a:r>
              <a:rPr lang="en-US" sz="2000" dirty="0">
                <a:latin typeface="+mn-lt"/>
                <a:cs typeface="Times New Roman" pitchFamily="18" charset="0"/>
              </a:rPr>
              <a:t> </a:t>
            </a:r>
            <a:r>
              <a:rPr lang="ru-RU" sz="2000" dirty="0">
                <a:latin typeface="+mn-lt"/>
                <a:cs typeface="Times New Roman" pitchFamily="18" charset="0"/>
              </a:rPr>
              <a:t>И.Е. Русское кружево.- М.: РИПОЛ классик, 2005.</a:t>
            </a:r>
            <a:endParaRPr lang="ru-RU" sz="1200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000" dirty="0">
                <a:latin typeface="+mn-lt"/>
                <a:cs typeface="Times New Roman" pitchFamily="18" charset="0"/>
              </a:rPr>
              <a:t> </a:t>
            </a:r>
            <a:r>
              <a:rPr lang="ru-RU" sz="2000" dirty="0" err="1">
                <a:latin typeface="+mn-lt"/>
                <a:cs typeface="Times New Roman" pitchFamily="18" charset="0"/>
              </a:rPr>
              <a:t>Желондиевская</a:t>
            </a:r>
            <a:r>
              <a:rPr lang="en-US" sz="2000" dirty="0">
                <a:latin typeface="+mn-lt"/>
                <a:cs typeface="Times New Roman" pitchFamily="18" charset="0"/>
              </a:rPr>
              <a:t> </a:t>
            </a:r>
            <a:r>
              <a:rPr lang="ru-RU" sz="2000" dirty="0">
                <a:latin typeface="+mn-lt"/>
                <a:cs typeface="Times New Roman" pitchFamily="18" charset="0"/>
              </a:rPr>
              <a:t>Л.В. Развитие творческих способностей учащихся старших классов в процессе обучения ручному ткачеству. Автореферат </a:t>
            </a:r>
            <a:r>
              <a:rPr lang="ru-RU" sz="2000" dirty="0" err="1">
                <a:latin typeface="+mn-lt"/>
                <a:cs typeface="Times New Roman" pitchFamily="18" charset="0"/>
              </a:rPr>
              <a:t>дис</a:t>
            </a:r>
            <a:r>
              <a:rPr lang="ru-RU" sz="2000" dirty="0">
                <a:latin typeface="+mn-lt"/>
                <a:cs typeface="Times New Roman" pitchFamily="18" charset="0"/>
              </a:rPr>
              <a:t>. канд. </a:t>
            </a:r>
            <a:r>
              <a:rPr lang="ru-RU" sz="2000" dirty="0" err="1">
                <a:latin typeface="+mn-lt"/>
                <a:cs typeface="Times New Roman" pitchFamily="18" charset="0"/>
              </a:rPr>
              <a:t>пед</a:t>
            </a:r>
            <a:r>
              <a:rPr lang="ru-RU" sz="2000" dirty="0">
                <a:latin typeface="+mn-lt"/>
                <a:cs typeface="Times New Roman" pitchFamily="18" charset="0"/>
              </a:rPr>
              <a:t>. наук.­­- М. 2000.</a:t>
            </a:r>
            <a:endParaRPr lang="ru-RU" sz="1200" dirty="0">
              <a:latin typeface="+mn-lt"/>
              <a:cs typeface="Times New Roman" pitchFamily="18" charset="0"/>
            </a:endParaRP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939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000240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Сбор, анализ и структурирование профессиональных знаний и опыта отдельного педагога, чтобы сделать их полезными и доступными не только для непосредственных коллег, но и всего педагогического социума.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Технологическое направление методической службы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Без стремления к научной работе</a:t>
            </a:r>
          </a:p>
          <a:p>
            <a:pPr>
              <a:buNone/>
            </a:pPr>
            <a:r>
              <a:rPr lang="ru-RU" b="1" dirty="0" smtClean="0"/>
              <a:t>педагог неизбежно попадает во </a:t>
            </a:r>
          </a:p>
          <a:p>
            <a:pPr>
              <a:buNone/>
            </a:pPr>
            <a:r>
              <a:rPr lang="ru-RU" b="1" dirty="0" smtClean="0"/>
              <a:t>власть трех педагогических демонов: </a:t>
            </a:r>
          </a:p>
          <a:p>
            <a:pPr>
              <a:buNone/>
            </a:pPr>
            <a:r>
              <a:rPr lang="ru-RU" b="1" dirty="0" smtClean="0"/>
              <a:t>механичности, рутинности, банальности. </a:t>
            </a:r>
          </a:p>
          <a:p>
            <a:pPr>
              <a:buNone/>
            </a:pPr>
            <a:r>
              <a:rPr lang="ru-RU" b="1" dirty="0" smtClean="0"/>
              <a:t>Он деревенеет, каменеет, опускается…</a:t>
            </a:r>
          </a:p>
          <a:p>
            <a:pPr algn="r">
              <a:buNone/>
            </a:pPr>
            <a:r>
              <a:rPr lang="ru-RU" b="1" dirty="0" smtClean="0"/>
              <a:t>А. </a:t>
            </a:r>
            <a:r>
              <a:rPr lang="ru-RU" b="1" dirty="0" err="1" smtClean="0"/>
              <a:t>Дистервег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Национальная система учительского роста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…совершенствование работы образовательного учреждения может быть достигнуто преимущественно </a:t>
            </a:r>
          </a:p>
          <a:p>
            <a:pPr>
              <a:buNone/>
            </a:pPr>
            <a:r>
              <a:rPr lang="ru-RU" dirty="0" smtClean="0"/>
              <a:t>    за счет лучшего использования </a:t>
            </a:r>
            <a:r>
              <a:rPr lang="ru-RU" b="1" dirty="0" smtClean="0"/>
              <a:t>человеческих ресурсов </a:t>
            </a:r>
            <a:r>
              <a:rPr lang="ru-RU" dirty="0" smtClean="0"/>
              <a:t>и предполагает целенаправленную деятельность по управлению профессиональным ростом персонала.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Источники: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Василевская  Е.В.  Статья «Модель методиста-профессионала в ОУ»</a:t>
            </a:r>
          </a:p>
          <a:p>
            <a:r>
              <a:rPr lang="ru-RU" dirty="0" smtClean="0"/>
              <a:t>2. Материалы областного  методического объединения методистов ОДО Самарской области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(составитель Журавлева С.В.)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Роли  методиста </a:t>
            </a:r>
            <a:r>
              <a:rPr lang="ru-RU" sz="2200" dirty="0" smtClean="0"/>
              <a:t>(по Василевской Е.В., к.п.н., доцент кафедры образования взрослых)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1 </a:t>
            </a:r>
            <a:r>
              <a:rPr lang="ru-RU" b="1" dirty="0" smtClean="0">
                <a:solidFill>
                  <a:srgbClr val="FF0000"/>
                </a:solidFill>
              </a:rPr>
              <a:t>Методист-технолог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ДОЛЖЕН</a:t>
            </a:r>
            <a:r>
              <a:rPr lang="ru-RU" sz="2000" b="1" dirty="0" smtClean="0"/>
              <a:t> собирать, анализировать и структурировать профессиональные знания и опыт отдельного педагога, чтобы сделать их полезными и доступными не только для непосредственных коллег, но и всего педагогического социума. 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Проблема: </a:t>
            </a:r>
            <a:r>
              <a:rPr lang="ru-RU" sz="2000" b="1" dirty="0" smtClean="0"/>
              <a:t>Неспособность решения проблем технологического характера показывает недостаточную профессиональную подготовку методиста, что, в свою очередь, негативно сказывается на эффективности образовательного процесса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 </a:t>
            </a:r>
            <a:r>
              <a:rPr lang="ru-RU" dirty="0" smtClean="0">
                <a:solidFill>
                  <a:srgbClr val="FF0000"/>
                </a:solidFill>
              </a:rPr>
              <a:t>Методист - педагог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ДОЛЖЕН </a:t>
            </a:r>
            <a:r>
              <a:rPr lang="ru-RU" sz="2400" b="1" dirty="0" smtClean="0"/>
              <a:t> грамотно уметь мотивировать и подталкивать педагогов к саморазвитию для поднятия педагогического мастерства коллектива на более высокий профессиональный уровень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Проблема: </a:t>
            </a:r>
            <a:r>
              <a:rPr lang="ru-RU" sz="2400" b="1" dirty="0" smtClean="0"/>
              <a:t>не знаком и не владеет в должной мере современными образовательными технологиями, использующимися при обучении взрослых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3.</a:t>
            </a:r>
            <a:r>
              <a:rPr lang="ru-RU" dirty="0" smtClean="0">
                <a:solidFill>
                  <a:srgbClr val="FF0000"/>
                </a:solidFill>
              </a:rPr>
              <a:t>Методист - исследователь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ДОЛЖЕН</a:t>
            </a:r>
            <a:r>
              <a:rPr lang="ru-RU" sz="2400" b="1" dirty="0" smtClean="0"/>
              <a:t> принимать активное участие в поисках передовых идей развития образовательного процесса, анализе современных тенденций в методиках обучения, а также оценке и использовании прогрессивных методов определения профессионального уровня педагогов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проблема: </a:t>
            </a:r>
            <a:r>
              <a:rPr lang="ru-RU" sz="2400" b="1" dirty="0" smtClean="0"/>
              <a:t>не знаком с современными тенденциями в методиках обучения, не использует прогрессивные методы определения профессионального уровня педагогов.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4 </a:t>
            </a:r>
            <a:r>
              <a:rPr lang="ru-RU" dirty="0" smtClean="0">
                <a:solidFill>
                  <a:srgbClr val="FF0000"/>
                </a:solidFill>
              </a:rPr>
              <a:t>Методист – эксперт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ДОЛЖЕН</a:t>
            </a:r>
            <a:r>
              <a:rPr lang="ru-RU" sz="2400" b="1" dirty="0" smtClean="0"/>
              <a:t> проводить экспертную оценку, т. е. решать экспертные задачи: устанавливать критерии оценки работы педагогов, разрабатывать мероприятия по проведению аттестации, рецензировать ДОП,  проводить мониторинговые исследования и т. д.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проблема: </a:t>
            </a:r>
            <a:r>
              <a:rPr lang="ru-RU" sz="2400" b="1" dirty="0" smtClean="0"/>
              <a:t>не знаком с современными технологиями проведения экспертизы, не владеет способами разработки и использования диагностического инструментария, не проводит мониторинговые исследования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 </a:t>
            </a:r>
            <a:r>
              <a:rPr lang="ru-RU" dirty="0" smtClean="0">
                <a:solidFill>
                  <a:srgbClr val="FF0000"/>
                </a:solidFill>
              </a:rPr>
              <a:t>Методист - управленец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ДОЛЖЕН</a:t>
            </a:r>
            <a:r>
              <a:rPr lang="ru-RU" sz="2400" b="1" dirty="0" smtClean="0"/>
              <a:t> на соответствующем уровне контролировать согласованность работы педагогов с общей стратегией образовательного курса учреждения и района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проблема: </a:t>
            </a:r>
            <a:r>
              <a:rPr lang="ru-RU" sz="2400" b="1" dirty="0" smtClean="0"/>
              <a:t>не знаком с общей стратегией образовательного курса учреждения и района, не обладает профессиональным авторитетом, не имеет соответствующих полномочий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Приоритетные направления методической службы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Научно-методическое сопровождение</a:t>
            </a:r>
          </a:p>
          <a:p>
            <a:r>
              <a:rPr lang="ru-RU" dirty="0" smtClean="0"/>
              <a:t>Нормативное</a:t>
            </a:r>
          </a:p>
          <a:p>
            <a:r>
              <a:rPr lang="ru-RU" dirty="0" smtClean="0"/>
              <a:t>Программное </a:t>
            </a:r>
          </a:p>
          <a:p>
            <a:r>
              <a:rPr lang="ru-RU" dirty="0" smtClean="0"/>
              <a:t>Технологическое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663</TotalTime>
  <Words>1465</Words>
  <PresentationFormat>Экран (4:3)</PresentationFormat>
  <Paragraphs>248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Структурное подразделение дополнительного образования детей «Вдохновение»  ГБОУ СОШ №11  г.Кинеля     Окружной практико-ориентированный  семинар  «Пути  совершенствования методической работы»  </vt:lpstr>
      <vt:lpstr>Слайд 2</vt:lpstr>
      <vt:lpstr>Национальная система учительского роста </vt:lpstr>
      <vt:lpstr>Роли  методиста (по Василевской Е.В., к.п.н., доцент кафедры образования взрослых)</vt:lpstr>
      <vt:lpstr>Слайд 5</vt:lpstr>
      <vt:lpstr>Слайд 6</vt:lpstr>
      <vt:lpstr>Слайд 7</vt:lpstr>
      <vt:lpstr>Слайд 8</vt:lpstr>
      <vt:lpstr>Приоритетные направления методической службы</vt:lpstr>
      <vt:lpstr>Научно-методическое сопровождение</vt:lpstr>
      <vt:lpstr>Формы методической работы</vt:lpstr>
      <vt:lpstr> Программы обучения педагогических кадров  (Порядок аттестации пед. работников) </vt:lpstr>
      <vt:lpstr>Слайд 13</vt:lpstr>
      <vt:lpstr>Нормативное  направление  методической службы</vt:lpstr>
      <vt:lpstr>Программное обеспечение</vt:lpstr>
      <vt:lpstr>Слайд 16</vt:lpstr>
      <vt:lpstr>Слайд 17</vt:lpstr>
      <vt:lpstr>Слайд 18</vt:lpstr>
      <vt:lpstr>Слайд 19</vt:lpstr>
      <vt:lpstr>Слайд 20</vt:lpstr>
      <vt:lpstr>Резолюция IV Всероссийского совещания работников дополнительного образования  детей                                                                                                      27 декабря 2017 г.</vt:lpstr>
      <vt:lpstr>Слайд 22</vt:lpstr>
      <vt:lpstr>Ожидаемые результаты дополнительной образовательной программы </vt:lpstr>
      <vt:lpstr>Слайд 24</vt:lpstr>
      <vt:lpstr>Слайд 25</vt:lpstr>
      <vt:lpstr>Слайд 26</vt:lpstr>
      <vt:lpstr>Слайд 27</vt:lpstr>
      <vt:lpstr>Технологическое направление методической службы</vt:lpstr>
      <vt:lpstr>Слайд 29</vt:lpstr>
      <vt:lpstr> Источники: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59</cp:revision>
  <dcterms:created xsi:type="dcterms:W3CDTF">2018-03-23T07:39:05Z</dcterms:created>
  <dcterms:modified xsi:type="dcterms:W3CDTF">2018-04-04T09:50:10Z</dcterms:modified>
</cp:coreProperties>
</file>